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F40167-5AF0-4B87-AA76-AE76EB38B0ED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2981AB-0C4F-45B8-82E2-C6194CE6454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3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74"/>
            <a:ext cx="9154489" cy="68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978061"/>
      </p:ext>
    </p:extLst>
  </p:cSld>
  <p:clrMapOvr>
    <a:masterClrMapping/>
  </p:clrMapOvr>
  <p:transition spd="slow" advTm="633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KLUB ZONA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u 20 sati javno će se predstaviti pet studentica odsjeka za likovnu kulturu i likovnu umjetnost UMAS u mediju slikarstva i </a:t>
            </a:r>
            <a:r>
              <a:rPr lang="hr-HR" sz="2400" dirty="0" smtClean="0"/>
              <a:t>grafike</a:t>
            </a:r>
          </a:p>
          <a:p>
            <a:r>
              <a:rPr lang="hr-HR" sz="2400" dirty="0"/>
              <a:t>Autorice će tijekom večeri razgovarati s posjetiteljima o procesu nastanka, medijima i tehničkoj izvedbi radova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56515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432127"/>
      </p:ext>
    </p:extLst>
  </p:cSld>
  <p:clrMapOvr>
    <a:masterClrMapping/>
  </p:clrMapOvr>
  <p:transition spd="slow" advTm="1109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Muzej grada Splita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Rekordna posjećenost tijekom Noći muzeja</a:t>
            </a:r>
          </a:p>
          <a:p>
            <a:r>
              <a:rPr lang="hr-HR" sz="2400" dirty="0" smtClean="0"/>
              <a:t>Predstavljanje pjesmarice „Pjesme za Anticu”</a:t>
            </a:r>
          </a:p>
          <a:p>
            <a:r>
              <a:rPr lang="hr-HR" sz="2400" dirty="0" smtClean="0"/>
              <a:t>Razgled stalnog postava muzeja</a:t>
            </a:r>
          </a:p>
          <a:p>
            <a:r>
              <a:rPr lang="hr-HR" sz="2400" dirty="0"/>
              <a:t>Razgled stalnog </a:t>
            </a:r>
            <a:r>
              <a:rPr lang="hr-HR" sz="2400" dirty="0" smtClean="0"/>
              <a:t>postava</a:t>
            </a:r>
          </a:p>
          <a:p>
            <a:pPr marL="137160" indent="0">
              <a:buNone/>
            </a:pPr>
            <a:r>
              <a:rPr lang="hr-HR" sz="2400" dirty="0" smtClean="0"/>
              <a:t>galerije</a:t>
            </a:r>
          </a:p>
          <a:p>
            <a:pPr marL="137160" indent="0">
              <a:buNone/>
            </a:pPr>
            <a:endParaRPr lang="hr-HR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664042" cy="35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5020783"/>
      </p:ext>
    </p:extLst>
  </p:cSld>
  <p:clrMapOvr>
    <a:masterClrMapping/>
  </p:clrMapOvr>
  <p:transition spd="slow" advTm="1100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Prirodoslovni muzej i zoološki vrt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</a:t>
            </a:r>
            <a:r>
              <a:rPr lang="hr-HR" sz="2400" dirty="0" smtClean="0"/>
              <a:t>stalni postav </a:t>
            </a:r>
            <a:r>
              <a:rPr lang="hr-HR" sz="2400" dirty="0" err="1"/>
              <a:t>Malakološke</a:t>
            </a:r>
            <a:r>
              <a:rPr lang="hr-HR" sz="2400" dirty="0"/>
              <a:t> zbirke obitelji </a:t>
            </a:r>
            <a:r>
              <a:rPr lang="hr-HR" sz="2400" dirty="0" smtClean="0"/>
              <a:t>Bakotić </a:t>
            </a:r>
          </a:p>
          <a:p>
            <a:r>
              <a:rPr lang="hr-HR" sz="2400" dirty="0" smtClean="0"/>
              <a:t>Izložba „Šuma životinja”</a:t>
            </a:r>
          </a:p>
          <a:p>
            <a:r>
              <a:rPr lang="hr-HR" sz="2400" dirty="0" smtClean="0"/>
              <a:t>Dokumentarni filmovi „</a:t>
            </a:r>
            <a:r>
              <a:rPr lang="hr-HR" sz="2400" dirty="0" err="1" smtClean="0"/>
              <a:t>Rumin</a:t>
            </a:r>
            <a:r>
              <a:rPr lang="hr-HR" sz="2400" dirty="0" smtClean="0"/>
              <a:t>” i „Rijeka Žrnovnica”</a:t>
            </a:r>
          </a:p>
          <a:p>
            <a:r>
              <a:rPr lang="hr-HR" sz="2400" dirty="0"/>
              <a:t>posjetitelji će se upoznati sa životom dr. Eduarda Karamana i zbirkom koju je darovao Muzeju</a:t>
            </a:r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38882"/>
      </p:ext>
    </p:extLst>
  </p:cSld>
  <p:clrMapOvr>
    <a:masterClrMapping/>
  </p:clrMapOvr>
  <p:transition spd="slow" advTm="1085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Splitgraphic međunarodni bijenale grafike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Izložba  </a:t>
            </a:r>
            <a:r>
              <a:rPr lang="hr-HR" sz="2400" dirty="0" err="1" smtClean="0"/>
              <a:t>Krzysztof</a:t>
            </a:r>
            <a:r>
              <a:rPr lang="hr-HR" sz="2400" dirty="0" smtClean="0"/>
              <a:t> </a:t>
            </a:r>
            <a:r>
              <a:rPr lang="hr-HR" sz="2400" dirty="0" err="1" smtClean="0"/>
              <a:t>Tomalski</a:t>
            </a:r>
            <a:r>
              <a:rPr lang="hr-HR" sz="2400" dirty="0" smtClean="0"/>
              <a:t>“</a:t>
            </a:r>
            <a:r>
              <a:rPr lang="hr-HR" sz="2400" dirty="0" err="1" smtClean="0"/>
              <a:t>Antigravitacija</a:t>
            </a:r>
            <a:r>
              <a:rPr lang="hr-HR" sz="2400" dirty="0" smtClean="0"/>
              <a:t>” </a:t>
            </a:r>
            <a:r>
              <a:rPr lang="hr-HR" sz="2400" dirty="0"/>
              <a:t>Galerija Studio Naranča, Majstora </a:t>
            </a:r>
            <a:r>
              <a:rPr lang="hr-HR" sz="2400" dirty="0" err="1"/>
              <a:t>Jurja</a:t>
            </a:r>
            <a:r>
              <a:rPr lang="hr-HR" sz="2400" dirty="0"/>
              <a:t> 5, </a:t>
            </a:r>
            <a:r>
              <a:rPr lang="hr-HR" sz="2400" dirty="0" smtClean="0"/>
              <a:t>Split</a:t>
            </a:r>
          </a:p>
          <a:p>
            <a:r>
              <a:rPr lang="hr-HR" sz="2400" dirty="0" smtClean="0"/>
              <a:t>Jedan od </a:t>
            </a:r>
            <a:r>
              <a:rPr lang="hr-HR" sz="2400" dirty="0"/>
              <a:t>najuglednijih europskih pedagoga i grafičkih umjetnika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666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739601"/>
      </p:ext>
    </p:extLst>
  </p:cSld>
  <p:clrMapOvr>
    <a:masterClrMapping/>
  </p:clrMapOvr>
  <p:transition spd="slow" advTm="1082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Stara gradska vijećnica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Izložba- Likovni gen kao konstanta u umjetničkom djelu</a:t>
            </a:r>
          </a:p>
          <a:p>
            <a:r>
              <a:rPr lang="hr-HR" sz="2400" dirty="0" smtClean="0"/>
              <a:t>Glazbeni program učenika glazbene škole Josip </a:t>
            </a:r>
            <a:r>
              <a:rPr lang="hr-HR" sz="2400" dirty="0" err="1" smtClean="0"/>
              <a:t>Hatze</a:t>
            </a:r>
            <a:endParaRPr lang="hr-H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4968552" cy="27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878365"/>
      </p:ext>
    </p:extLst>
  </p:cSld>
  <p:clrMapOvr>
    <a:masterClrMapping/>
  </p:clrMapOvr>
  <p:transition spd="slow" advTm="1088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SVEUČILIŠNA KNJIŽNICA U SPLITU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rukopis </a:t>
            </a:r>
            <a:r>
              <a:rPr lang="hr-HR" sz="2400" dirty="0" err="1"/>
              <a:t>z</a:t>
            </a:r>
            <a:r>
              <a:rPr lang="hr-HR" sz="2400" smtClean="0"/>
              <a:t>birke </a:t>
            </a:r>
            <a:r>
              <a:rPr lang="hr-HR" sz="2400" dirty="0"/>
              <a:t>Hrvatskih narodnih pjesama pjevanih po Hvarskom otoku </a:t>
            </a:r>
            <a:r>
              <a:rPr lang="hr-HR" sz="2400" dirty="0" smtClean="0"/>
              <a:t>iz </a:t>
            </a:r>
            <a:r>
              <a:rPr lang="hr-HR" sz="2400" dirty="0"/>
              <a:t>Arhiva don Ante </a:t>
            </a:r>
            <a:r>
              <a:rPr lang="hr-HR" sz="2400" dirty="0" err="1" smtClean="0"/>
              <a:t>Petravića</a:t>
            </a:r>
            <a:endParaRPr lang="hr-HR" sz="2400" dirty="0" smtClean="0"/>
          </a:p>
          <a:p>
            <a:r>
              <a:rPr lang="hr-HR" sz="2400" dirty="0" smtClean="0"/>
              <a:t>„Pismo Moja hrli tamo”-klapa Podvorje</a:t>
            </a:r>
          </a:p>
          <a:p>
            <a:r>
              <a:rPr lang="hr-HR" sz="2400" dirty="0" smtClean="0"/>
              <a:t>Sveučilišna galerija „</a:t>
            </a:r>
            <a:r>
              <a:rPr lang="hr-HR" sz="2400" dirty="0" err="1" smtClean="0"/>
              <a:t>Vasko</a:t>
            </a:r>
            <a:r>
              <a:rPr lang="hr-HR" sz="2400" dirty="0" smtClean="0"/>
              <a:t> Lipovac”</a:t>
            </a:r>
            <a:endParaRPr lang="hr-H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025020" cy="296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7876446"/>
      </p:ext>
    </p:extLst>
  </p:cSld>
  <p:clrMapOvr>
    <a:masterClrMapping/>
  </p:clrMapOvr>
  <p:transition spd="slow" advTm="1106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hr-HR" sz="7200" dirty="0" smtClean="0"/>
              <a:t>VIDIMO SE!</a:t>
            </a:r>
            <a:endParaRPr lang="hr-HR" sz="7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545486"/>
      </p:ext>
    </p:extLst>
  </p:cSld>
  <p:clrMapOvr>
    <a:masterClrMapping/>
  </p:clrMapOvr>
  <p:transition spd="slow" advTm="69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NOĆ MUZEJA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12.godina</a:t>
            </a:r>
          </a:p>
          <a:p>
            <a:r>
              <a:rPr lang="hr-HR" sz="2400" dirty="0" smtClean="0"/>
              <a:t>tema: </a:t>
            </a:r>
            <a:r>
              <a:rPr lang="hr-HR" sz="2400" dirty="0"/>
              <a:t>Glazba i glazbeni velikani i njihov utjecaj na </a:t>
            </a:r>
            <a:r>
              <a:rPr lang="hr-HR" sz="2400" dirty="0" smtClean="0"/>
              <a:t>društvo</a:t>
            </a:r>
          </a:p>
          <a:p>
            <a:r>
              <a:rPr lang="pl-PL" sz="2400" dirty="0" smtClean="0"/>
              <a:t>27</a:t>
            </a:r>
            <a:r>
              <a:rPr lang="pl-PL" sz="2400" dirty="0"/>
              <a:t>. </a:t>
            </a:r>
            <a:r>
              <a:rPr lang="pl-PL" sz="2400" dirty="0" smtClean="0"/>
              <a:t>siječnja </a:t>
            </a:r>
            <a:r>
              <a:rPr lang="pl-PL" sz="2400" dirty="0"/>
              <a:t>2017. od 18.-01. sati iza </a:t>
            </a:r>
            <a:r>
              <a:rPr lang="pl-PL" sz="2400" dirty="0" smtClean="0"/>
              <a:t>ponoći</a:t>
            </a:r>
          </a:p>
          <a:p>
            <a:r>
              <a:rPr lang="pl-PL" sz="2400" dirty="0"/>
              <a:t> više od 200 muzeja, galerija i ustanova u kulturi u 100 hrvatskih gradova</a:t>
            </a:r>
            <a:endParaRPr lang="pl-PL" sz="2400" dirty="0" smtClean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7423776"/>
      </p:ext>
    </p:extLst>
  </p:cSld>
  <p:clrMapOvr>
    <a:masterClrMapping/>
  </p:clrMapOvr>
  <p:transition spd="slow" advTm="108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491880" cy="261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Arheološki muzej Split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Najstariji u Hrvatskoj,osnovan 1820.</a:t>
            </a:r>
          </a:p>
          <a:p>
            <a:r>
              <a:rPr lang="pl-PL" sz="2400" dirty="0"/>
              <a:t>Šetnja s don Franom po Arheološkom </a:t>
            </a:r>
            <a:r>
              <a:rPr lang="pl-PL" sz="2400" dirty="0" smtClean="0"/>
              <a:t>muzeju</a:t>
            </a:r>
          </a:p>
          <a:p>
            <a:r>
              <a:rPr lang="hr-HR" sz="2400" dirty="0" smtClean="0"/>
              <a:t>stalni izložbeni </a:t>
            </a:r>
            <a:r>
              <a:rPr lang="hr-HR" sz="2400" dirty="0"/>
              <a:t>postav </a:t>
            </a:r>
            <a:r>
              <a:rPr lang="hr-HR" sz="2400" dirty="0" smtClean="0"/>
              <a:t>Muzeja</a:t>
            </a:r>
          </a:p>
          <a:p>
            <a:r>
              <a:rPr lang="pl-PL" sz="2400" dirty="0"/>
              <a:t>: Glazbeni </a:t>
            </a:r>
            <a:r>
              <a:rPr lang="pl-PL" sz="2400" dirty="0" smtClean="0"/>
              <a:t>program:</a:t>
            </a:r>
          </a:p>
          <a:p>
            <a:pPr marL="137160" indent="0">
              <a:buNone/>
            </a:pPr>
            <a:r>
              <a:rPr lang="pl-PL" sz="2400" dirty="0" smtClean="0"/>
              <a:t> </a:t>
            </a:r>
            <a:r>
              <a:rPr lang="pl-PL" sz="2400" dirty="0"/>
              <a:t>– nastup grupe Sunny day</a:t>
            </a:r>
            <a:endParaRPr lang="hr-HR" sz="2400" dirty="0" smtClean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1489930"/>
      </p:ext>
    </p:extLst>
  </p:cSld>
  <p:clrMapOvr>
    <a:masterClrMapping/>
  </p:clrMapOvr>
  <p:transition spd="slow" advTm="109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Etnografski muzej Split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Izložba "OdraSTanje 60-ih &amp; 70-ih" </a:t>
            </a:r>
            <a:endParaRPr lang="hr-HR" sz="2400" dirty="0" smtClean="0"/>
          </a:p>
          <a:p>
            <a:r>
              <a:rPr lang="hr-HR" sz="2400" dirty="0" smtClean="0"/>
              <a:t>Način odijevanja i ukrašavanja </a:t>
            </a:r>
            <a:r>
              <a:rPr lang="hr-HR" sz="2400" dirty="0" smtClean="0"/>
              <a:t>stanovnika </a:t>
            </a:r>
            <a:r>
              <a:rPr lang="hr-HR" sz="2400" dirty="0" smtClean="0"/>
              <a:t>Dalmacije</a:t>
            </a:r>
          </a:p>
          <a:p>
            <a:r>
              <a:rPr lang="hr-HR" sz="2400" dirty="0" smtClean="0"/>
              <a:t>Oružje i pokućstvo</a:t>
            </a:r>
          </a:p>
          <a:p>
            <a:r>
              <a:rPr lang="hr-HR" sz="2400" dirty="0" smtClean="0"/>
              <a:t>Autentičan namještaj</a:t>
            </a:r>
          </a:p>
          <a:p>
            <a:pPr marL="137160" indent="0">
              <a:buNone/>
            </a:pPr>
            <a:r>
              <a:rPr lang="hr-HR" sz="2400" dirty="0" smtClean="0"/>
              <a:t>s početka prošlog stoljeća</a:t>
            </a:r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9946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0069562"/>
      </p:ext>
    </p:extLst>
  </p:cSld>
  <p:clrMapOvr>
    <a:masterClrMapping/>
  </p:clrMapOvr>
  <p:transition spd="slow" advTm="1111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Galerija Meštrović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Razgledavanje stalnog postava </a:t>
            </a:r>
            <a:r>
              <a:rPr lang="hr-HR" sz="2400" dirty="0"/>
              <a:t>uz skladbe Beethovena, Mozarta, </a:t>
            </a:r>
            <a:r>
              <a:rPr lang="hr-HR" sz="2400" dirty="0" err="1"/>
              <a:t>Schuberta</a:t>
            </a:r>
            <a:r>
              <a:rPr lang="hr-HR" sz="2400" dirty="0"/>
              <a:t>, </a:t>
            </a:r>
            <a:r>
              <a:rPr lang="hr-HR" sz="2400" dirty="0" err="1"/>
              <a:t>Brahmsa</a:t>
            </a:r>
            <a:r>
              <a:rPr lang="hr-HR" sz="2400" dirty="0"/>
              <a:t>, </a:t>
            </a:r>
            <a:r>
              <a:rPr lang="hr-HR" sz="2400" dirty="0" err="1"/>
              <a:t>Sibeliusa</a:t>
            </a:r>
            <a:r>
              <a:rPr lang="hr-HR" sz="2400" dirty="0"/>
              <a:t> i </a:t>
            </a:r>
            <a:r>
              <a:rPr lang="hr-HR" sz="2400" dirty="0" err="1" smtClean="0"/>
              <a:t>Chopina</a:t>
            </a:r>
            <a:endParaRPr lang="hr-HR" sz="2400" dirty="0" smtClean="0"/>
          </a:p>
          <a:p>
            <a:r>
              <a:rPr lang="hr-HR" sz="2400" dirty="0"/>
              <a:t>Učenici glazbene škole Josip </a:t>
            </a:r>
            <a:r>
              <a:rPr lang="hr-HR" sz="2400" dirty="0" err="1"/>
              <a:t>Hatze</a:t>
            </a:r>
            <a:r>
              <a:rPr lang="hr-HR" sz="2400" dirty="0"/>
              <a:t> iz Splita svirat će na harfi, flauti, violini, violi, mandolini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248472" cy="283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889989"/>
      </p:ext>
    </p:extLst>
  </p:cSld>
  <p:clrMapOvr>
    <a:masterClrMapping/>
  </p:clrMapOvr>
  <p:transition spd="slow" advTm="1091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Galerija umjetnina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zbirke suvremene umjetnosti od 60tih do danas u </a:t>
            </a:r>
            <a:r>
              <a:rPr lang="hr-HR" sz="2400" dirty="0" smtClean="0"/>
              <a:t>prizemlju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monumentalni </a:t>
            </a:r>
            <a:r>
              <a:rPr lang="hr-HR" sz="2400" dirty="0" err="1" smtClean="0"/>
              <a:t>mural</a:t>
            </a:r>
            <a:r>
              <a:rPr lang="hr-HR" sz="2400" dirty="0" smtClean="0"/>
              <a:t> </a:t>
            </a:r>
            <a:r>
              <a:rPr lang="hr-HR" sz="2400" dirty="0"/>
              <a:t>Tomislava </a:t>
            </a:r>
            <a:r>
              <a:rPr lang="hr-HR" sz="2400" dirty="0" err="1"/>
              <a:t>Buntaka</a:t>
            </a:r>
            <a:r>
              <a:rPr lang="hr-HR" sz="2400" dirty="0"/>
              <a:t> u predvorju </a:t>
            </a:r>
            <a:r>
              <a:rPr lang="hr-HR" sz="2400" dirty="0" smtClean="0"/>
              <a:t>muzeja</a:t>
            </a:r>
          </a:p>
          <a:p>
            <a:r>
              <a:rPr lang="hr-HR" sz="2400" dirty="0"/>
              <a:t>tri instalacije </a:t>
            </a:r>
            <a:r>
              <a:rPr lang="hr-HR" sz="2400" dirty="0" smtClean="0"/>
              <a:t>umjetnika </a:t>
            </a:r>
            <a:r>
              <a:rPr lang="hr-HR" sz="2400" dirty="0"/>
              <a:t>Momčila </a:t>
            </a:r>
            <a:r>
              <a:rPr lang="hr-HR" sz="2400" dirty="0" smtClean="0"/>
              <a:t>Goluba</a:t>
            </a:r>
          </a:p>
          <a:p>
            <a:pPr marL="137160" indent="0">
              <a:buNone/>
            </a:pPr>
            <a:r>
              <a:rPr lang="hr-HR" sz="2400" dirty="0" smtClean="0"/>
              <a:t> </a:t>
            </a:r>
            <a:r>
              <a:rPr lang="hr-HR" sz="2400" dirty="0"/>
              <a:t>s motivom </a:t>
            </a:r>
            <a:r>
              <a:rPr lang="hr-HR" sz="2400" dirty="0" smtClean="0"/>
              <a:t>glazbala</a:t>
            </a:r>
          </a:p>
          <a:p>
            <a:pPr marL="137160" indent="0">
              <a:buNone/>
            </a:pPr>
            <a:endParaRPr lang="hr-H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38606"/>
            <a:ext cx="3240360" cy="321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3255388"/>
      </p:ext>
    </p:extLst>
  </p:cSld>
  <p:clrMapOvr>
    <a:masterClrMapping/>
  </p:clrMapOvr>
  <p:transition spd="slow" advTm="1119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Hrvatska udruga likovnih umjetnika Split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HULU Split  će predstaviti multimedijalni projekt ”</a:t>
            </a:r>
            <a:r>
              <a:rPr lang="da-DK" sz="2400" dirty="0" smtClean="0"/>
              <a:t>Festival”</a:t>
            </a:r>
            <a:endParaRPr lang="hr-HR" sz="2400" dirty="0" smtClean="0"/>
          </a:p>
          <a:p>
            <a:r>
              <a:rPr lang="pl-PL" sz="2400" dirty="0"/>
              <a:t> radionice za djecu </a:t>
            </a:r>
            <a:r>
              <a:rPr lang="pl-PL" sz="2400" dirty="0" smtClean="0"/>
              <a:t>i odrasle</a:t>
            </a:r>
          </a:p>
          <a:p>
            <a:r>
              <a:rPr lang="hr-HR" sz="2400" dirty="0"/>
              <a:t>stručna vodstva kroz </a:t>
            </a:r>
            <a:r>
              <a:rPr lang="hr-HR" sz="2400" dirty="0" smtClean="0"/>
              <a:t>izložbe i glazbu</a:t>
            </a:r>
          </a:p>
          <a:p>
            <a:r>
              <a:rPr lang="hr-HR" sz="2400" dirty="0"/>
              <a:t>glasanje publike za najbolji audio-video </a:t>
            </a:r>
            <a:r>
              <a:rPr lang="hr-HR" sz="2400" dirty="0" smtClean="0"/>
              <a:t>uradak</a:t>
            </a:r>
            <a:endParaRPr lang="hr-H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5499611" cy="25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8109167"/>
      </p:ext>
    </p:extLst>
  </p:cSld>
  <p:clrMapOvr>
    <a:masterClrMapping/>
  </p:clrMapOvr>
  <p:transition spd="slow" advTm="1104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Hrvatski pomorski muzej Split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predstavljanje izložbe </a:t>
            </a:r>
            <a:r>
              <a:rPr lang="hr-HR" sz="2400" dirty="0"/>
              <a:t>„Tragom Petra </a:t>
            </a:r>
            <a:r>
              <a:rPr lang="hr-HR" sz="2400" dirty="0" err="1"/>
              <a:t>Hektorovića</a:t>
            </a:r>
            <a:r>
              <a:rPr lang="hr-HR" sz="2400" dirty="0" smtClean="0"/>
              <a:t>“</a:t>
            </a:r>
          </a:p>
          <a:p>
            <a:r>
              <a:rPr lang="hr-HR" sz="2400" dirty="0"/>
              <a:t> organizirana vodstva za djecu i odrasle, „Dječja Noć muzeja“ i „Upoznajmo muzej</a:t>
            </a:r>
            <a:r>
              <a:rPr lang="hr-HR" sz="2400" dirty="0" smtClean="0"/>
              <a:t>“</a:t>
            </a:r>
            <a:endParaRPr lang="hr-H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6300192" cy="294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3900538"/>
      </p:ext>
    </p:extLst>
  </p:cSld>
  <p:clrMapOvr>
    <a:masterClrMapping/>
  </p:clrMapOvr>
  <p:transition spd="slow" advTm="1080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Hrvatsko ratno zrakoplovstvo i protuzračna obrana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Zračna luka </a:t>
            </a:r>
            <a:r>
              <a:rPr lang="hr-HR" sz="2400" dirty="0" smtClean="0"/>
              <a:t>Split</a:t>
            </a:r>
          </a:p>
          <a:p>
            <a:r>
              <a:rPr lang="hr-HR" sz="2400" dirty="0"/>
              <a:t> razgledavanje aviona i helikoptera HRZ i </a:t>
            </a:r>
            <a:r>
              <a:rPr lang="hr-HR" sz="2400" dirty="0" smtClean="0"/>
              <a:t>PZO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atraktivni </a:t>
            </a:r>
            <a:r>
              <a:rPr lang="hr-HR" sz="2400" dirty="0"/>
              <a:t>letački program uz nastup „Krila </a:t>
            </a:r>
            <a:r>
              <a:rPr lang="hr-HR" sz="2400" dirty="0" smtClean="0"/>
              <a:t>Oluje“</a:t>
            </a:r>
            <a:endParaRPr lang="hr-H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49441"/>
            <a:ext cx="3954016" cy="29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360832"/>
      </p:ext>
    </p:extLst>
  </p:cSld>
  <p:clrMapOvr>
    <a:masterClrMapping/>
  </p:clrMapOvr>
  <p:transition spd="slow" advTm="1115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432</Words>
  <Application>Microsoft Office PowerPoint</Application>
  <PresentationFormat>Prikaz na zaslonu (4:3)</PresentationFormat>
  <Paragraphs>62</Paragraphs>
  <Slides>16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Vrh</vt:lpstr>
      <vt:lpstr>Slajd 1</vt:lpstr>
      <vt:lpstr> NOĆ MUZEJA 2017.</vt:lpstr>
      <vt:lpstr>Arheološki muzej Split</vt:lpstr>
      <vt:lpstr>Etnografski muzej Split</vt:lpstr>
      <vt:lpstr>Galerija Meštrović</vt:lpstr>
      <vt:lpstr>Galerija umjetnina</vt:lpstr>
      <vt:lpstr>Hrvatska udruga likovnih umjetnika Split</vt:lpstr>
      <vt:lpstr>Hrvatski pomorski muzej Split</vt:lpstr>
      <vt:lpstr>Hrvatsko ratno zrakoplovstvo i protuzračna obrana</vt:lpstr>
      <vt:lpstr>KLUB ZONA</vt:lpstr>
      <vt:lpstr>Muzej grada Splita</vt:lpstr>
      <vt:lpstr>Prirodoslovni muzej i zoološki vrt</vt:lpstr>
      <vt:lpstr>Splitgraphic međunarodni bijenale grafike</vt:lpstr>
      <vt:lpstr>Stara gradska vijećnica</vt:lpstr>
      <vt:lpstr>SVEUČILIŠNA KNJIŽNICA U SPLITU</vt:lpstr>
      <vt:lpstr>VIDIMO SE!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User</dc:creator>
  <cp:lastModifiedBy>Korisnik</cp:lastModifiedBy>
  <cp:revision>15</cp:revision>
  <dcterms:created xsi:type="dcterms:W3CDTF">2017-01-26T19:28:09Z</dcterms:created>
  <dcterms:modified xsi:type="dcterms:W3CDTF">2017-01-27T15:41:54Z</dcterms:modified>
</cp:coreProperties>
</file>